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7AF45-CB69-40D3-A3C7-07C853F93D4F}" v="2" dt="2026-01-16T07:16:41.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74" d="100"/>
          <a:sy n="74"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9B2D5-1F36-4E53-883E-C2682DC55A2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39CB01C-F18D-4AB1-9EAF-C099748222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51B7270-62BD-46EF-8117-9A8F4BC3616C}"/>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01294E9A-911D-4DBB-A7FA-2AF5F70446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4ADF588-B910-4995-9C1E-86C117237025}"/>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47221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E15B3D-F9A1-4ED8-9D3B-AB87D789AD9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7AA03F6-08DB-4C21-94F7-B0DBF18CEB1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30184AE-4775-4C1F-9085-E06EDE925100}"/>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7DB3B5A8-4674-4E72-81B3-6507CFCA65C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E4FFC6F-DC58-48B4-B517-DA3A598C3B7F}"/>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90323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3974BF7-4F15-4971-B398-D7AA94BAB2E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4AA5F21E-22F5-4D2F-AA59-8BECFB8BE32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8902A87-8376-47B0-A4FA-D32C3495F179}"/>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D9FB52CB-339F-4CE8-9B51-4D3CA04F72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22C5855-B12D-44FF-AAB5-856B1DEB5D94}"/>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3555604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2029DB-91E4-4577-A847-CC68FEAD67D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DF81A9A-8329-45D0-814F-64211539960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3A9D19-096C-4CB5-AA55-1F9044EAC3A6}"/>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68A27033-727F-4592-9EB2-FF2FE4100AD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6EF9078-AD91-4347-BC22-5B1259641E63}"/>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42523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F37FD7-2133-41E9-B342-9995CD529FC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4421785-7725-4B07-81A8-428D3CC4A4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3D87FAA6-EFE3-46E6-A789-AF3B86CAC32D}"/>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5C0AC1ED-7018-476B-BB90-962ED6C5440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B645C1-21F1-4EA2-95E7-1530471D4BB2}"/>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30811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F70C3D-679F-48B6-86A5-6DF411A5C60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40450F9-F05E-4C99-952A-7FA20754A5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7959EA6-69B2-4B51-B7EC-790C847526D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56CFEA5-8F99-4734-9198-C9AED9BB7582}"/>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6" name="Alatunnisteen paikkamerkki 5">
            <a:extLst>
              <a:ext uri="{FF2B5EF4-FFF2-40B4-BE49-F238E27FC236}">
                <a16:creationId xmlns:a16="http://schemas.microsoft.com/office/drawing/2014/main" id="{FE7E50DC-0411-45AA-B6FE-765E6A151D4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9438AB8-E02C-4E15-8148-2D34CE35AC43}"/>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90543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7154B4-E0FF-4AD2-9BAB-E88B125926C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A0659F9-AC77-4F3D-B406-3B91E440C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09AAF1D-C2B1-49EB-B128-452ED973190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45FF91C-D873-4708-B577-3CFD10F86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95429830-92AD-400F-8A59-D5EDC830B7A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3D03E63-68A6-491A-8FB6-5CDA8B38146F}"/>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8" name="Alatunnisteen paikkamerkki 7">
            <a:extLst>
              <a:ext uri="{FF2B5EF4-FFF2-40B4-BE49-F238E27FC236}">
                <a16:creationId xmlns:a16="http://schemas.microsoft.com/office/drawing/2014/main" id="{907D6A5F-4267-47F3-8862-F8DAC7E645CE}"/>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6D6956-7883-4CE8-9F28-BE32DA0638B9}"/>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30278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2DDE22-E6ED-434A-A600-A9221374252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9D811F4-96EE-41A4-94E3-F34139AFB4B6}"/>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4" name="Alatunnisteen paikkamerkki 3">
            <a:extLst>
              <a:ext uri="{FF2B5EF4-FFF2-40B4-BE49-F238E27FC236}">
                <a16:creationId xmlns:a16="http://schemas.microsoft.com/office/drawing/2014/main" id="{8EC14DD6-1429-4166-A735-AD9F3A1C8D9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D536F73-9DDF-4BAC-ACB2-455226FBE3E8}"/>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13185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A078BE-F25A-4CA6-91A3-701D4B22D301}"/>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3" name="Alatunnisteen paikkamerkki 2">
            <a:extLst>
              <a:ext uri="{FF2B5EF4-FFF2-40B4-BE49-F238E27FC236}">
                <a16:creationId xmlns:a16="http://schemas.microsoft.com/office/drawing/2014/main" id="{8A597FB9-4F20-450A-9A2E-3EDCADD283E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AAEC0CD-F46E-4B95-B5E3-5560C5593D65}"/>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950838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8067C4-6876-4616-B788-87BD74DA7B3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3E08ECD-E50E-471F-9818-797F55ACC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9B62B7C-274C-46C4-9294-B4D416BC6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BF1AA70-33AA-4B7C-B140-E0EC5BCE08C7}"/>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6" name="Alatunnisteen paikkamerkki 5">
            <a:extLst>
              <a:ext uri="{FF2B5EF4-FFF2-40B4-BE49-F238E27FC236}">
                <a16:creationId xmlns:a16="http://schemas.microsoft.com/office/drawing/2014/main" id="{A48A3645-025D-4CB3-B9C2-28334C5B8F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E1D0979-3F14-4609-AC61-DFC60342A4BA}"/>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180419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86C161-4321-4492-9B24-886E9A07BDD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8603E26-DE15-4BB2-B3CE-AF74721B0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FE48C84-7EA1-4DE0-9CA0-E453B87370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3CDD1EF-D363-4520-BF66-24D373077B6E}"/>
              </a:ext>
            </a:extLst>
          </p:cNvPr>
          <p:cNvSpPr>
            <a:spLocks noGrp="1"/>
          </p:cNvSpPr>
          <p:nvPr>
            <p:ph type="dt" sz="half" idx="10"/>
          </p:nvPr>
        </p:nvSpPr>
        <p:spPr/>
        <p:txBody>
          <a:bodyPr/>
          <a:lstStyle/>
          <a:p>
            <a:fld id="{1F45BD6A-F8FE-4A28-9941-E448B05A0504}" type="datetimeFigureOut">
              <a:rPr lang="fi-FI" smtClean="0"/>
              <a:t>16.1.2026</a:t>
            </a:fld>
            <a:endParaRPr lang="fi-FI"/>
          </a:p>
        </p:txBody>
      </p:sp>
      <p:sp>
        <p:nvSpPr>
          <p:cNvPr id="6" name="Alatunnisteen paikkamerkki 5">
            <a:extLst>
              <a:ext uri="{FF2B5EF4-FFF2-40B4-BE49-F238E27FC236}">
                <a16:creationId xmlns:a16="http://schemas.microsoft.com/office/drawing/2014/main" id="{E4A769FA-6271-47B5-A1CE-9DDE55F41A2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74D1774-9338-4B5D-A1B8-34FB10F68902}"/>
              </a:ext>
            </a:extLst>
          </p:cNvPr>
          <p:cNvSpPr>
            <a:spLocks noGrp="1"/>
          </p:cNvSpPr>
          <p:nvPr>
            <p:ph type="sldNum" sz="quarter" idx="12"/>
          </p:nvPr>
        </p:nvSpPr>
        <p:spPr/>
        <p:txBody>
          <a:bodyPr/>
          <a:lstStyle/>
          <a:p>
            <a:fld id="{A6EC7A97-6ED6-4A92-8857-2924F642AB47}" type="slidenum">
              <a:rPr lang="fi-FI" smtClean="0"/>
              <a:t>‹#›</a:t>
            </a:fld>
            <a:endParaRPr lang="fi-FI"/>
          </a:p>
        </p:txBody>
      </p:sp>
    </p:spTree>
    <p:extLst>
      <p:ext uri="{BB962C8B-B14F-4D97-AF65-F5344CB8AC3E}">
        <p14:creationId xmlns:p14="http://schemas.microsoft.com/office/powerpoint/2010/main" val="240137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A33C425-3EBA-4CC8-83BA-D7CB4020FD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8E5BDAC-1458-4B6F-8A43-C28A52E22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CA640E-E1C4-42BA-A107-D50CCDD93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5BD6A-F8FE-4A28-9941-E448B05A0504}" type="datetimeFigureOut">
              <a:rPr lang="fi-FI" smtClean="0"/>
              <a:t>16.1.2026</a:t>
            </a:fld>
            <a:endParaRPr lang="fi-FI"/>
          </a:p>
        </p:txBody>
      </p:sp>
      <p:sp>
        <p:nvSpPr>
          <p:cNvPr id="5" name="Alatunnisteen paikkamerkki 4">
            <a:extLst>
              <a:ext uri="{FF2B5EF4-FFF2-40B4-BE49-F238E27FC236}">
                <a16:creationId xmlns:a16="http://schemas.microsoft.com/office/drawing/2014/main" id="{4E7F619A-C3CE-4E55-8352-0D17EA8109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B2E2AA5-E77A-44FB-AE13-170483F7C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C7A97-6ED6-4A92-8857-2924F642AB47}" type="slidenum">
              <a:rPr lang="fi-FI" smtClean="0"/>
              <a:t>‹#›</a:t>
            </a:fld>
            <a:endParaRPr lang="fi-FI"/>
          </a:p>
        </p:txBody>
      </p:sp>
    </p:spTree>
    <p:extLst>
      <p:ext uri="{BB962C8B-B14F-4D97-AF65-F5344CB8AC3E}">
        <p14:creationId xmlns:p14="http://schemas.microsoft.com/office/powerpoint/2010/main" val="170090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D33CA8C-E3D3-4782-BBA8-4732F9D10C61}"/>
              </a:ext>
            </a:extLst>
          </p:cNvPr>
          <p:cNvSpPr>
            <a:spLocks noGrp="1"/>
          </p:cNvSpPr>
          <p:nvPr>
            <p:ph type="ctrTitle"/>
          </p:nvPr>
        </p:nvSpPr>
        <p:spPr>
          <a:xfrm>
            <a:off x="6590662" y="4267832"/>
            <a:ext cx="4805996" cy="1297115"/>
          </a:xfrm>
        </p:spPr>
        <p:txBody>
          <a:bodyPr anchor="t">
            <a:normAutofit/>
          </a:bodyPr>
          <a:lstStyle/>
          <a:p>
            <a:pPr algn="l"/>
            <a:r>
              <a:rPr lang="fi-FI" sz="4000" b="1" i="0" cap="all">
                <a:solidFill>
                  <a:schemeClr val="tx2"/>
                </a:solidFill>
                <a:effectLst/>
                <a:latin typeface="LT Trim"/>
              </a:rPr>
              <a:t>IRIS-OHJEET</a:t>
            </a:r>
            <a:r>
              <a:rPr lang="fi-FI" sz="4000">
                <a:solidFill>
                  <a:schemeClr val="tx2"/>
                </a:solidFill>
              </a:rPr>
              <a:t>	</a:t>
            </a:r>
          </a:p>
        </p:txBody>
      </p:sp>
      <p:sp>
        <p:nvSpPr>
          <p:cNvPr id="3" name="Alaotsikko 2">
            <a:extLst>
              <a:ext uri="{FF2B5EF4-FFF2-40B4-BE49-F238E27FC236}">
                <a16:creationId xmlns:a16="http://schemas.microsoft.com/office/drawing/2014/main" id="{DBA2F52B-55AC-4DD4-9B5B-C68313FE8AEA}"/>
              </a:ext>
            </a:extLst>
          </p:cNvPr>
          <p:cNvSpPr>
            <a:spLocks noGrp="1"/>
          </p:cNvSpPr>
          <p:nvPr>
            <p:ph type="subTitle" idx="1"/>
          </p:nvPr>
        </p:nvSpPr>
        <p:spPr>
          <a:xfrm>
            <a:off x="6590966" y="3428999"/>
            <a:ext cx="4805691" cy="838831"/>
          </a:xfrm>
        </p:spPr>
        <p:txBody>
          <a:bodyPr anchor="b">
            <a:normAutofit/>
          </a:bodyPr>
          <a:lstStyle/>
          <a:p>
            <a:pPr algn="l"/>
            <a:r>
              <a:rPr lang="fi-FI" sz="2000" b="0" i="0">
                <a:solidFill>
                  <a:schemeClr val="tx2"/>
                </a:solidFill>
                <a:effectLst/>
                <a:latin typeface="LT Trim"/>
              </a:rPr>
              <a:t>Näin haet korvauksia sähköisesti</a:t>
            </a:r>
            <a:endParaRPr lang="fi-FI" sz="2000">
              <a:solidFill>
                <a:schemeClr val="tx2"/>
              </a:solidFill>
            </a:endParaRPr>
          </a:p>
        </p:txBody>
      </p:sp>
      <p:pic>
        <p:nvPicPr>
          <p:cNvPr id="7" name="Kuva 6" descr="Kuva, joka sisältää kohteen Fontti, logo, Grafiikka, symboli&#10;&#10;Tekoälyllä luotu sisältö voi olla virheellistä.">
            <a:extLst>
              <a:ext uri="{FF2B5EF4-FFF2-40B4-BE49-F238E27FC236}">
                <a16:creationId xmlns:a16="http://schemas.microsoft.com/office/drawing/2014/main" id="{C7E0CE27-2218-4DB7-4C4C-BD551AFD4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70" y="2629866"/>
            <a:ext cx="4141760" cy="2512667"/>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8561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113050A-4A80-4418-BD10-2E6CA25CB93F}"/>
              </a:ext>
            </a:extLst>
          </p:cNvPr>
          <p:cNvPicPr>
            <a:picLocks noChangeAspect="1"/>
          </p:cNvPicPr>
          <p:nvPr/>
        </p:nvPicPr>
        <p:blipFill>
          <a:blip r:embed="rId2"/>
          <a:stretch>
            <a:fillRect/>
          </a:stretch>
        </p:blipFill>
        <p:spPr>
          <a:xfrm>
            <a:off x="407765" y="466044"/>
            <a:ext cx="7921625" cy="3889388"/>
          </a:xfrm>
          <a:prstGeom prst="rect">
            <a:avLst/>
          </a:prstGeom>
        </p:spPr>
      </p:pic>
      <p:sp>
        <p:nvSpPr>
          <p:cNvPr id="4" name="Tekstiruutu 3">
            <a:extLst>
              <a:ext uri="{FF2B5EF4-FFF2-40B4-BE49-F238E27FC236}">
                <a16:creationId xmlns:a16="http://schemas.microsoft.com/office/drawing/2014/main" id="{761B7BCE-DA03-44FF-9C50-C6C8F4122926}"/>
              </a:ext>
            </a:extLst>
          </p:cNvPr>
          <p:cNvSpPr txBox="1"/>
          <p:nvPr/>
        </p:nvSpPr>
        <p:spPr>
          <a:xfrm>
            <a:off x="407765" y="4426652"/>
            <a:ext cx="8014339" cy="2308324"/>
          </a:xfrm>
          <a:prstGeom prst="rect">
            <a:avLst/>
          </a:prstGeom>
          <a:noFill/>
        </p:spPr>
        <p:txBody>
          <a:bodyPr wrap="square" rtlCol="0">
            <a:spAutoFit/>
          </a:bodyPr>
          <a:lstStyle/>
          <a:p>
            <a:pPr marL="285750" indent="-285750">
              <a:buFont typeface="Arial" panose="020B0604020202020204" pitchFamily="34" charset="0"/>
              <a:buChar char="•"/>
            </a:pPr>
            <a:endParaRPr lang="fi-FI" dirty="0">
              <a:solidFill>
                <a:schemeClr val="accent1">
                  <a:lumMod val="75000"/>
                </a:schemeClr>
              </a:solidFill>
            </a:endParaRPr>
          </a:p>
          <a:p>
            <a:pPr marL="285750" indent="-285750">
              <a:buFont typeface="Arial" panose="020B0604020202020204" pitchFamily="34" charset="0"/>
              <a:buChar char="•"/>
            </a:pPr>
            <a:r>
              <a:rPr lang="fi-FI" dirty="0">
                <a:solidFill>
                  <a:schemeClr val="accent1">
                    <a:lumMod val="75000"/>
                  </a:schemeClr>
                </a:solidFill>
              </a:rPr>
              <a:t>Tarkista hakemus ja ”LÄHETÄ”.</a:t>
            </a:r>
          </a:p>
          <a:p>
            <a:pPr marL="285750" indent="-285750">
              <a:buFont typeface="Arial" panose="020B0604020202020204" pitchFamily="34" charset="0"/>
              <a:buChar char="•"/>
            </a:pPr>
            <a:r>
              <a:rPr lang="fi-FI" dirty="0">
                <a:solidFill>
                  <a:schemeClr val="accent1">
                    <a:lumMod val="75000"/>
                  </a:schemeClr>
                </a:solidFill>
              </a:rPr>
              <a:t>Hakemus näkyy hetken kuluttua Iriksen etusivulla tilassa ”ODOTTAA KÄSITTELYÄ”</a:t>
            </a:r>
          </a:p>
          <a:p>
            <a:pPr marL="285750" indent="-285750">
              <a:buFont typeface="Arial" panose="020B0604020202020204" pitchFamily="34" charset="0"/>
              <a:buChar char="•"/>
            </a:pPr>
            <a:r>
              <a:rPr lang="fi-FI" dirty="0">
                <a:solidFill>
                  <a:schemeClr val="accent1">
                    <a:lumMod val="75000"/>
                  </a:schemeClr>
                </a:solidFill>
              </a:rPr>
              <a:t>Kun hakemus on otettu kassassa käsittelyyn, tila on ”KÄSITTELYSSÄ”.</a:t>
            </a:r>
          </a:p>
          <a:p>
            <a:pPr marL="285750" indent="-285750">
              <a:buFont typeface="Arial" panose="020B0604020202020204" pitchFamily="34" charset="0"/>
              <a:buChar char="•"/>
            </a:pPr>
            <a:r>
              <a:rPr lang="fi-FI" dirty="0">
                <a:solidFill>
                  <a:schemeClr val="accent1">
                    <a:lumMod val="75000"/>
                  </a:schemeClr>
                </a:solidFill>
              </a:rPr>
              <a:t>Kun tila on ”TÄYDENNETTÄVÄ”, kassa on lähettänyt sinulle viestin ja pyytää sinua täydentämään hakemusta.</a:t>
            </a:r>
          </a:p>
          <a:p>
            <a:pPr marL="285750" indent="-285750">
              <a:buFont typeface="Arial" panose="020B0604020202020204" pitchFamily="34" charset="0"/>
              <a:buChar char="•"/>
            </a:pPr>
            <a:r>
              <a:rPr lang="fi-FI" dirty="0">
                <a:solidFill>
                  <a:schemeClr val="accent1">
                    <a:lumMod val="75000"/>
                  </a:schemeClr>
                </a:solidFill>
              </a:rPr>
              <a:t>Kun tila on ”MAKSETTU”, hakemus on käsitelty.</a:t>
            </a:r>
          </a:p>
          <a:p>
            <a:pPr marL="285750" indent="-285750">
              <a:buFont typeface="Arial" panose="020B0604020202020204" pitchFamily="34" charset="0"/>
              <a:buChar char="•"/>
            </a:pPr>
            <a:endParaRPr lang="fi-FI" dirty="0">
              <a:solidFill>
                <a:schemeClr val="accent1">
                  <a:lumMod val="75000"/>
                </a:schemeClr>
              </a:solidFill>
            </a:endParaRPr>
          </a:p>
        </p:txBody>
      </p:sp>
      <p:sp>
        <p:nvSpPr>
          <p:cNvPr id="5" name="Suorakulmio 4">
            <a:extLst>
              <a:ext uri="{FF2B5EF4-FFF2-40B4-BE49-F238E27FC236}">
                <a16:creationId xmlns:a16="http://schemas.microsoft.com/office/drawing/2014/main" id="{8A013509-2592-409D-82F3-B31559CCA661}"/>
              </a:ext>
            </a:extLst>
          </p:cNvPr>
          <p:cNvSpPr/>
          <p:nvPr/>
        </p:nvSpPr>
        <p:spPr>
          <a:xfrm>
            <a:off x="724779" y="1683981"/>
            <a:ext cx="622852" cy="8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4142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B144C01-8349-4621-99D8-A8F0B9FE820E}"/>
              </a:ext>
            </a:extLst>
          </p:cNvPr>
          <p:cNvPicPr>
            <a:picLocks noChangeAspect="1"/>
          </p:cNvPicPr>
          <p:nvPr/>
        </p:nvPicPr>
        <p:blipFill>
          <a:blip r:embed="rId2"/>
          <a:stretch>
            <a:fillRect/>
          </a:stretch>
        </p:blipFill>
        <p:spPr>
          <a:xfrm>
            <a:off x="315533" y="307894"/>
            <a:ext cx="3487244" cy="6042831"/>
          </a:xfrm>
          <a:prstGeom prst="rect">
            <a:avLst/>
          </a:prstGeom>
        </p:spPr>
      </p:pic>
      <p:sp>
        <p:nvSpPr>
          <p:cNvPr id="4" name="Nuoli: Oikea 3">
            <a:extLst>
              <a:ext uri="{FF2B5EF4-FFF2-40B4-BE49-F238E27FC236}">
                <a16:creationId xmlns:a16="http://schemas.microsoft.com/office/drawing/2014/main" id="{11F315C3-4A21-4A0D-9A45-0D3B172585D0}"/>
              </a:ext>
            </a:extLst>
          </p:cNvPr>
          <p:cNvSpPr/>
          <p:nvPr/>
        </p:nvSpPr>
        <p:spPr>
          <a:xfrm rot="18784797">
            <a:off x="144237" y="834755"/>
            <a:ext cx="766293" cy="18030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A6E9DC47-CDBB-4919-8036-6628C05D682F}"/>
              </a:ext>
            </a:extLst>
          </p:cNvPr>
          <p:cNvSpPr txBox="1"/>
          <p:nvPr/>
        </p:nvSpPr>
        <p:spPr>
          <a:xfrm>
            <a:off x="4253163" y="360947"/>
            <a:ext cx="7411453" cy="2031325"/>
          </a:xfrm>
          <a:prstGeom prst="rect">
            <a:avLst/>
          </a:prstGeom>
          <a:noFill/>
        </p:spPr>
        <p:txBody>
          <a:bodyPr wrap="square" rtlCol="0">
            <a:spAutoFit/>
          </a:bodyPr>
          <a:lstStyle/>
          <a:p>
            <a:pPr marL="285750" indent="-285750">
              <a:buFont typeface="Arial" panose="020B0604020202020204" pitchFamily="34" charset="0"/>
              <a:buChar char="•"/>
            </a:pPr>
            <a:r>
              <a:rPr lang="fi-FI" dirty="0"/>
              <a:t>Mobiililaitteessa ”UUSI HAKEMUS” - painike löytyy ruudun yläosasta.</a:t>
            </a:r>
          </a:p>
          <a:p>
            <a:pPr marL="285750" indent="-285750">
              <a:buFont typeface="Arial" panose="020B0604020202020204" pitchFamily="34" charset="0"/>
              <a:buChar char="•"/>
            </a:pPr>
            <a:r>
              <a:rPr lang="fi-FI" dirty="0"/>
              <a:t>Kun jatkat hakemusta eteenpäin kohtaan ”LISÄÄ LIITE”-kohtaan, voit napata kuvan laskusta ja se lähtee saman tien hakemuksen liitteeksi.</a:t>
            </a:r>
          </a:p>
          <a:p>
            <a:pPr marL="285750" indent="-285750">
              <a:buFont typeface="Arial" panose="020B0604020202020204" pitchFamily="34" charset="0"/>
              <a:buChar char="•"/>
            </a:pPr>
            <a:r>
              <a:rPr lang="fi-FI" dirty="0"/>
              <a:t> Iris-palvelulle ei ole olemassa omaa sovellusta, mutta voit kiinnittää sivun suoraan puhelimen aloitusvalikkoon, josta se on helposti löydettävissä. </a:t>
            </a:r>
          </a:p>
          <a:p>
            <a:pPr marL="285750" indent="-285750">
              <a:buFont typeface="Arial" panose="020B0604020202020204" pitchFamily="34" charset="0"/>
              <a:buChar char="•"/>
            </a:pPr>
            <a:r>
              <a:rPr lang="fi-FI" dirty="0"/>
              <a:t>Seuraavilla dioilla esimerkkinä kiinnitys Samsung puhelimeen ja iPhoneen.</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294698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74344EA-787F-44EF-88B4-56534CE39CE5}"/>
              </a:ext>
            </a:extLst>
          </p:cNvPr>
          <p:cNvPicPr>
            <a:picLocks noChangeAspect="1"/>
          </p:cNvPicPr>
          <p:nvPr/>
        </p:nvPicPr>
        <p:blipFill>
          <a:blip r:embed="rId2"/>
          <a:stretch>
            <a:fillRect/>
          </a:stretch>
        </p:blipFill>
        <p:spPr>
          <a:xfrm>
            <a:off x="135228" y="153228"/>
            <a:ext cx="2822284" cy="4425212"/>
          </a:xfrm>
          <a:prstGeom prst="rect">
            <a:avLst/>
          </a:prstGeom>
        </p:spPr>
      </p:pic>
      <p:sp>
        <p:nvSpPr>
          <p:cNvPr id="4" name="Nuoli: Vasen 3">
            <a:extLst>
              <a:ext uri="{FF2B5EF4-FFF2-40B4-BE49-F238E27FC236}">
                <a16:creationId xmlns:a16="http://schemas.microsoft.com/office/drawing/2014/main" id="{EBAE850E-770B-461C-A34F-9B660739FEB1}"/>
              </a:ext>
            </a:extLst>
          </p:cNvPr>
          <p:cNvSpPr/>
          <p:nvPr/>
        </p:nvSpPr>
        <p:spPr>
          <a:xfrm rot="18941630">
            <a:off x="2674176" y="4049980"/>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pic>
        <p:nvPicPr>
          <p:cNvPr id="6" name="Kuva 5">
            <a:extLst>
              <a:ext uri="{FF2B5EF4-FFF2-40B4-BE49-F238E27FC236}">
                <a16:creationId xmlns:a16="http://schemas.microsoft.com/office/drawing/2014/main" id="{A22CFF58-6204-4109-B580-BCA5FE99DF75}"/>
              </a:ext>
            </a:extLst>
          </p:cNvPr>
          <p:cNvPicPr>
            <a:picLocks noChangeAspect="1"/>
          </p:cNvPicPr>
          <p:nvPr/>
        </p:nvPicPr>
        <p:blipFill>
          <a:blip r:embed="rId3"/>
          <a:stretch>
            <a:fillRect/>
          </a:stretch>
        </p:blipFill>
        <p:spPr>
          <a:xfrm>
            <a:off x="3529335" y="153229"/>
            <a:ext cx="2799953" cy="4425212"/>
          </a:xfrm>
          <a:prstGeom prst="rect">
            <a:avLst/>
          </a:prstGeom>
        </p:spPr>
      </p:pic>
      <p:sp>
        <p:nvSpPr>
          <p:cNvPr id="7" name="Nuoli: Vasen 6">
            <a:extLst>
              <a:ext uri="{FF2B5EF4-FFF2-40B4-BE49-F238E27FC236}">
                <a16:creationId xmlns:a16="http://schemas.microsoft.com/office/drawing/2014/main" id="{76C6453D-C318-4E5C-B447-06573FC79F3E}"/>
              </a:ext>
            </a:extLst>
          </p:cNvPr>
          <p:cNvSpPr/>
          <p:nvPr/>
        </p:nvSpPr>
        <p:spPr>
          <a:xfrm rot="18941630">
            <a:off x="5900645" y="1609575"/>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C433310-B118-4688-A389-30576B487E51}"/>
              </a:ext>
            </a:extLst>
          </p:cNvPr>
          <p:cNvSpPr txBox="1"/>
          <p:nvPr/>
        </p:nvSpPr>
        <p:spPr>
          <a:xfrm>
            <a:off x="6695574" y="222584"/>
            <a:ext cx="5299910" cy="1477328"/>
          </a:xfrm>
          <a:prstGeom prst="rect">
            <a:avLst/>
          </a:prstGeom>
          <a:noFill/>
        </p:spPr>
        <p:txBody>
          <a:bodyPr wrap="square" rtlCol="0">
            <a:spAutoFit/>
          </a:bodyPr>
          <a:lstStyle/>
          <a:p>
            <a:pPr marL="285750" indent="-285750">
              <a:buFont typeface="Arial" panose="020B0604020202020204" pitchFamily="34" charset="0"/>
              <a:buChar char="•"/>
            </a:pPr>
            <a:r>
              <a:rPr lang="fi-FI" dirty="0"/>
              <a:t>Esimerkiksi Samsung puhelimella</a:t>
            </a:r>
          </a:p>
          <a:p>
            <a:pPr marL="742950" lvl="1" indent="-285750">
              <a:buFont typeface="Wingdings" panose="05000000000000000000" pitchFamily="2" charset="2"/>
              <a:buChar char="§"/>
            </a:pPr>
            <a:r>
              <a:rPr lang="fi-FI" dirty="0"/>
              <a:t>Kirjaudu selaimella osoitteeseen lt.omasairauskassa.fi</a:t>
            </a:r>
          </a:p>
          <a:p>
            <a:pPr marL="742950" lvl="1" indent="-285750">
              <a:buFont typeface="Wingdings" panose="05000000000000000000" pitchFamily="2" charset="2"/>
              <a:buChar char="§"/>
            </a:pPr>
            <a:r>
              <a:rPr lang="fi-FI" dirty="0"/>
              <a:t>Klikkaa alanurkasta kolmen viivan takaa ”Lisää sivu kohteeseen” ja valitse sieltä alkunäyttö.</a:t>
            </a:r>
          </a:p>
        </p:txBody>
      </p:sp>
    </p:spTree>
    <p:extLst>
      <p:ext uri="{BB962C8B-B14F-4D97-AF65-F5344CB8AC3E}">
        <p14:creationId xmlns:p14="http://schemas.microsoft.com/office/powerpoint/2010/main" val="137461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9CD72C7-62E9-4399-A236-E85615D423BC}"/>
              </a:ext>
            </a:extLst>
          </p:cNvPr>
          <p:cNvPicPr>
            <a:picLocks noChangeAspect="1"/>
          </p:cNvPicPr>
          <p:nvPr/>
        </p:nvPicPr>
        <p:blipFill>
          <a:blip r:embed="rId2"/>
          <a:stretch>
            <a:fillRect/>
          </a:stretch>
        </p:blipFill>
        <p:spPr>
          <a:xfrm>
            <a:off x="276895" y="173748"/>
            <a:ext cx="2797967" cy="4919845"/>
          </a:xfrm>
          <a:prstGeom prst="rect">
            <a:avLst/>
          </a:prstGeom>
        </p:spPr>
      </p:pic>
      <p:pic>
        <p:nvPicPr>
          <p:cNvPr id="5" name="Kuva 4">
            <a:extLst>
              <a:ext uri="{FF2B5EF4-FFF2-40B4-BE49-F238E27FC236}">
                <a16:creationId xmlns:a16="http://schemas.microsoft.com/office/drawing/2014/main" id="{FFA6C13B-6CFB-4277-8102-282634EC3F30}"/>
              </a:ext>
            </a:extLst>
          </p:cNvPr>
          <p:cNvPicPr>
            <a:picLocks noChangeAspect="1"/>
          </p:cNvPicPr>
          <p:nvPr/>
        </p:nvPicPr>
        <p:blipFill>
          <a:blip r:embed="rId3"/>
          <a:stretch>
            <a:fillRect/>
          </a:stretch>
        </p:blipFill>
        <p:spPr>
          <a:xfrm>
            <a:off x="3503052" y="173748"/>
            <a:ext cx="2968215" cy="4919844"/>
          </a:xfrm>
          <a:prstGeom prst="rect">
            <a:avLst/>
          </a:prstGeom>
        </p:spPr>
      </p:pic>
      <p:sp>
        <p:nvSpPr>
          <p:cNvPr id="6" name="Nuoli: Vasen 5">
            <a:extLst>
              <a:ext uri="{FF2B5EF4-FFF2-40B4-BE49-F238E27FC236}">
                <a16:creationId xmlns:a16="http://schemas.microsoft.com/office/drawing/2014/main" id="{3DECE891-EDBC-4EE8-A60E-0DE0DD0E34DB}"/>
              </a:ext>
            </a:extLst>
          </p:cNvPr>
          <p:cNvSpPr/>
          <p:nvPr/>
        </p:nvSpPr>
        <p:spPr>
          <a:xfrm rot="18941630">
            <a:off x="1649278" y="4558695"/>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Nuoli: Vasen 6">
            <a:extLst>
              <a:ext uri="{FF2B5EF4-FFF2-40B4-BE49-F238E27FC236}">
                <a16:creationId xmlns:a16="http://schemas.microsoft.com/office/drawing/2014/main" id="{EB4F66F7-FABB-4B37-86F9-81DCC85CFCE8}"/>
              </a:ext>
            </a:extLst>
          </p:cNvPr>
          <p:cNvSpPr/>
          <p:nvPr/>
        </p:nvSpPr>
        <p:spPr>
          <a:xfrm rot="18941630">
            <a:off x="6069399" y="2961714"/>
            <a:ext cx="566670" cy="15454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ADE04A79-7B76-4690-AE8E-7A517A3DE6DD}"/>
              </a:ext>
            </a:extLst>
          </p:cNvPr>
          <p:cNvSpPr txBox="1"/>
          <p:nvPr/>
        </p:nvSpPr>
        <p:spPr>
          <a:xfrm>
            <a:off x="6793606" y="225380"/>
            <a:ext cx="5121499" cy="2031325"/>
          </a:xfrm>
          <a:prstGeom prst="rect">
            <a:avLst/>
          </a:prstGeom>
          <a:noFill/>
        </p:spPr>
        <p:txBody>
          <a:bodyPr wrap="square" rtlCol="0">
            <a:spAutoFit/>
          </a:bodyPr>
          <a:lstStyle/>
          <a:p>
            <a:pPr marL="285750" indent="-285750">
              <a:buFont typeface="Arial" panose="020B0604020202020204" pitchFamily="34" charset="0"/>
              <a:buChar char="•"/>
            </a:pPr>
            <a:r>
              <a:rPr lang="fi-FI" dirty="0"/>
              <a:t>Esimerkki iPhone </a:t>
            </a:r>
          </a:p>
          <a:p>
            <a:pPr marL="742950" lvl="1" indent="-285750">
              <a:buFont typeface="Wingdings" panose="05000000000000000000" pitchFamily="2" charset="2"/>
              <a:buChar char="§"/>
            </a:pPr>
            <a:r>
              <a:rPr lang="fi-FI" dirty="0"/>
              <a:t>Kirjaudu safari –selaimella lt.omasairauskassa.fi</a:t>
            </a:r>
          </a:p>
          <a:p>
            <a:pPr marL="742950" lvl="1" indent="-285750">
              <a:buFont typeface="Wingdings" panose="05000000000000000000" pitchFamily="2" charset="2"/>
              <a:buChar char="§"/>
            </a:pPr>
            <a:r>
              <a:rPr lang="fi-FI" dirty="0"/>
              <a:t>Valitse alhaalta nuoli-kuvake</a:t>
            </a:r>
          </a:p>
          <a:p>
            <a:pPr marL="742950" lvl="1" indent="-285750">
              <a:buFont typeface="Wingdings" panose="05000000000000000000" pitchFamily="2" charset="2"/>
              <a:buChar char="§"/>
            </a:pPr>
            <a:r>
              <a:rPr lang="fi-FI" dirty="0"/>
              <a:t>Skrollaa alaspäin niin, että saat näkyviin ”Lisää Koti-valikkoon” painikkeen. Klikkaa ja saat kuvakkeen aloitusvalikkoon.</a:t>
            </a:r>
          </a:p>
        </p:txBody>
      </p:sp>
    </p:spTree>
    <p:extLst>
      <p:ext uri="{BB962C8B-B14F-4D97-AF65-F5344CB8AC3E}">
        <p14:creationId xmlns:p14="http://schemas.microsoft.com/office/powerpoint/2010/main" val="97011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DA0CEF-AF64-43AA-8B8F-60C8E56B3732}"/>
              </a:ext>
            </a:extLst>
          </p:cNvPr>
          <p:cNvSpPr>
            <a:spLocks noGrp="1"/>
          </p:cNvSpPr>
          <p:nvPr>
            <p:ph type="title"/>
          </p:nvPr>
        </p:nvSpPr>
        <p:spPr/>
        <p:txBody>
          <a:bodyPr/>
          <a:lstStyle/>
          <a:p>
            <a:r>
              <a:rPr lang="fi-FI" b="1" dirty="0">
                <a:solidFill>
                  <a:schemeClr val="accent1">
                    <a:lumMod val="75000"/>
                  </a:schemeClr>
                </a:solidFill>
              </a:rPr>
              <a:t>ALOITUS</a:t>
            </a:r>
          </a:p>
        </p:txBody>
      </p:sp>
      <p:sp>
        <p:nvSpPr>
          <p:cNvPr id="67" name="Sisällön paikkamerkki 2">
            <a:extLst>
              <a:ext uri="{FF2B5EF4-FFF2-40B4-BE49-F238E27FC236}">
                <a16:creationId xmlns:a16="http://schemas.microsoft.com/office/drawing/2014/main" id="{AB9BF024-40F8-4967-B283-B21890765B58}"/>
              </a:ext>
            </a:extLst>
          </p:cNvPr>
          <p:cNvSpPr>
            <a:spLocks noGrp="1"/>
          </p:cNvSpPr>
          <p:nvPr>
            <p:ph idx="1"/>
          </p:nvPr>
        </p:nvSpPr>
        <p:spPr/>
        <p:txBody>
          <a:bodyPr>
            <a:normAutofit fontScale="85000" lnSpcReduction="20000"/>
          </a:bodyPr>
          <a:lstStyle/>
          <a:p>
            <a:r>
              <a:rPr lang="fi-FI" dirty="0">
                <a:solidFill>
                  <a:schemeClr val="accent1">
                    <a:lumMod val="75000"/>
                  </a:schemeClr>
                </a:solidFill>
              </a:rPr>
              <a:t>Iris-asiointipalveluun kirjaudutaan osoitteessa lt.omasairauskassa.fi</a:t>
            </a:r>
          </a:p>
          <a:p>
            <a:r>
              <a:rPr lang="fi-FI" dirty="0">
                <a:solidFill>
                  <a:schemeClr val="accent1">
                    <a:lumMod val="75000"/>
                  </a:schemeClr>
                </a:solidFill>
              </a:rPr>
              <a:t>Kirjautuminen tapahtuu Suomi.fi-tunnistuksella, johon tarvitset omat verkkopankkitunnukset tai mobiilivarmenteen</a:t>
            </a:r>
          </a:p>
          <a:p>
            <a:r>
              <a:rPr lang="fi-FI" dirty="0">
                <a:solidFill>
                  <a:schemeClr val="accent1">
                    <a:lumMod val="75000"/>
                  </a:schemeClr>
                </a:solidFill>
              </a:rPr>
              <a:t>Siirry tunnistautumiseen -&gt; tunnistaudu pankkitunnuksilla -&gt; jatka palveluun</a:t>
            </a:r>
          </a:p>
          <a:p>
            <a:pPr>
              <a:lnSpc>
                <a:spcPct val="107000"/>
              </a:lnSpc>
              <a:spcAft>
                <a:spcPts val="800"/>
              </a:spcAft>
            </a:pPr>
            <a:r>
              <a:rPr lang="fi-FI" dirty="0">
                <a:solidFill>
                  <a:schemeClr val="accent1">
                    <a:lumMod val="75000"/>
                  </a:schemeClr>
                </a:solidFill>
              </a:rPr>
              <a:t>Kun tunnushakemus on tehty sairauskassalle, hakemus hyväksytään kassassa ja sinulle avataan tunnukset. Saat avaamisesta tiedon antamaasi sähköpostiosoitteeseen. Mikäli olet käyttänyt työsähköpostiasi, ei ilmoitusta välttämättä tule. Jos et saa liittymisviestiä, tarkista onko viesti mennyt roskapostiin. Tunnushakemukset hyväksytään kassassa lähes reaaliaikaisesti, joten vaikka liittymisviestiä ei kuuluisi, tunnushakemuksesi on saatettu jo hyväksyä. </a:t>
            </a:r>
            <a:endParaRPr lang="fi-FI" dirty="0">
              <a:latin typeface="Calibri" panose="020F0502020204030204" pitchFamily="34" charset="0"/>
              <a:cs typeface="Times New Roman" panose="02020603050405020304" pitchFamily="18" charset="0"/>
            </a:endParaRPr>
          </a:p>
          <a:p>
            <a:pPr>
              <a:lnSpc>
                <a:spcPct val="107000"/>
              </a:lnSpc>
              <a:spcAft>
                <a:spcPts val="800"/>
              </a:spcAft>
            </a:pPr>
            <a:r>
              <a:rPr lang="fi-FI" dirty="0">
                <a:solidFill>
                  <a:schemeClr val="accent1">
                    <a:lumMod val="75000"/>
                  </a:schemeClr>
                </a:solidFill>
              </a:rPr>
              <a:t>Kun tunnukset on avattu, voit käyttää palvelua.</a:t>
            </a:r>
          </a:p>
        </p:txBody>
      </p:sp>
    </p:spTree>
    <p:extLst>
      <p:ext uri="{BB962C8B-B14F-4D97-AF65-F5344CB8AC3E}">
        <p14:creationId xmlns:p14="http://schemas.microsoft.com/office/powerpoint/2010/main" val="199940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BBCE52E-7451-4C9A-A843-CE2F440774DF}"/>
              </a:ext>
            </a:extLst>
          </p:cNvPr>
          <p:cNvPicPr>
            <a:picLocks noChangeAspect="1"/>
          </p:cNvPicPr>
          <p:nvPr/>
        </p:nvPicPr>
        <p:blipFill>
          <a:blip r:embed="rId2"/>
          <a:stretch>
            <a:fillRect/>
          </a:stretch>
        </p:blipFill>
        <p:spPr>
          <a:xfrm>
            <a:off x="435615" y="328200"/>
            <a:ext cx="9211815" cy="3437684"/>
          </a:xfrm>
          <a:prstGeom prst="rect">
            <a:avLst/>
          </a:prstGeom>
        </p:spPr>
      </p:pic>
      <p:sp>
        <p:nvSpPr>
          <p:cNvPr id="4" name="Suorakulmio 3">
            <a:extLst>
              <a:ext uri="{FF2B5EF4-FFF2-40B4-BE49-F238E27FC236}">
                <a16:creationId xmlns:a16="http://schemas.microsoft.com/office/drawing/2014/main" id="{9CB81DF2-A510-4B61-B23C-DE6FAD6EF8CD}"/>
              </a:ext>
            </a:extLst>
          </p:cNvPr>
          <p:cNvSpPr/>
          <p:nvPr/>
        </p:nvSpPr>
        <p:spPr>
          <a:xfrm>
            <a:off x="8216213" y="455134"/>
            <a:ext cx="631686" cy="10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a:extLst>
              <a:ext uri="{FF2B5EF4-FFF2-40B4-BE49-F238E27FC236}">
                <a16:creationId xmlns:a16="http://schemas.microsoft.com/office/drawing/2014/main" id="{D46D770A-7FE6-463F-8E10-2E773C596163}"/>
              </a:ext>
            </a:extLst>
          </p:cNvPr>
          <p:cNvSpPr txBox="1"/>
          <p:nvPr/>
        </p:nvSpPr>
        <p:spPr>
          <a:xfrm>
            <a:off x="405640" y="3933384"/>
            <a:ext cx="10839368" cy="2308324"/>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Kirjautumisen jälkeen sinulle avautuu Iriksen etusivu.</a:t>
            </a:r>
          </a:p>
          <a:p>
            <a:pPr marL="285750" indent="-285750">
              <a:buFont typeface="Arial" panose="020B0604020202020204" pitchFamily="34" charset="0"/>
              <a:buChar char="•"/>
            </a:pPr>
            <a:r>
              <a:rPr lang="fi-FI" dirty="0">
                <a:solidFill>
                  <a:schemeClr val="accent1">
                    <a:lumMod val="75000"/>
                  </a:schemeClr>
                </a:solidFill>
              </a:rPr>
              <a:t>Viestit osiossa näkyy kassan tai sinun lähettämät viestit.</a:t>
            </a:r>
          </a:p>
          <a:p>
            <a:pPr marL="285750" indent="-285750">
              <a:buFont typeface="Arial" panose="020B0604020202020204" pitchFamily="34" charset="0"/>
              <a:buChar char="•"/>
            </a:pPr>
            <a:r>
              <a:rPr lang="fi-FI" dirty="0">
                <a:solidFill>
                  <a:schemeClr val="accent1">
                    <a:lumMod val="75000"/>
                  </a:schemeClr>
                </a:solidFill>
              </a:rPr>
              <a:t>Kiintiöt ja toteutuneet osiosta näkyvät korvauslajit joille on olemassa katto tai  muu rajoite. Näytä painikkeesta saat näkyviin lisää korvauslajeja sekä edellisen vuoden tiedot. Huomioithan, että listalla näkyvät tapahtumat, jotka on käsitelty. Jos palveluntuottaja ei ole laskuttanut esim. kaikkia fysioterapiakäyntejä, käynnit eivät näy toteutuneissa käynneissä.</a:t>
            </a:r>
          </a:p>
          <a:p>
            <a:pPr marL="285750" indent="-285750">
              <a:buFont typeface="Arial" panose="020B0604020202020204" pitchFamily="34" charset="0"/>
              <a:buChar char="•"/>
            </a:pPr>
            <a:r>
              <a:rPr lang="fi-FI" dirty="0">
                <a:solidFill>
                  <a:schemeClr val="accent1">
                    <a:lumMod val="75000"/>
                  </a:schemeClr>
                </a:solidFill>
              </a:rPr>
              <a:t>Korvaukset osiosta näet korvaukset ja käsittelyn tilan. Sivusta vierittämällä saat esiin aiempia hakemuksia.</a:t>
            </a:r>
          </a:p>
          <a:p>
            <a:pPr marL="285750" indent="-285750">
              <a:buFont typeface="Arial" panose="020B0604020202020204" pitchFamily="34" charset="0"/>
              <a:buChar char="•"/>
            </a:pPr>
            <a:r>
              <a:rPr lang="fi-FI" dirty="0">
                <a:solidFill>
                  <a:schemeClr val="accent1">
                    <a:lumMod val="75000"/>
                  </a:schemeClr>
                </a:solidFill>
              </a:rPr>
              <a:t>Kun haluat tehdä uuden korvaushakemuksen, valitse ylhäältä ” UUSI HAKEMUS”</a:t>
            </a:r>
          </a:p>
        </p:txBody>
      </p:sp>
      <p:sp>
        <p:nvSpPr>
          <p:cNvPr id="9" name="Suorakulmio 8">
            <a:extLst>
              <a:ext uri="{FF2B5EF4-FFF2-40B4-BE49-F238E27FC236}">
                <a16:creationId xmlns:a16="http://schemas.microsoft.com/office/drawing/2014/main" id="{4E799EA9-B2AC-4807-A540-4BFBE6FAA67E}"/>
              </a:ext>
            </a:extLst>
          </p:cNvPr>
          <p:cNvSpPr/>
          <p:nvPr/>
        </p:nvSpPr>
        <p:spPr>
          <a:xfrm>
            <a:off x="3916383" y="3608130"/>
            <a:ext cx="535301" cy="55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Nuoli: Oikea 10">
            <a:extLst>
              <a:ext uri="{FF2B5EF4-FFF2-40B4-BE49-F238E27FC236}">
                <a16:creationId xmlns:a16="http://schemas.microsoft.com/office/drawing/2014/main" id="{D981EDC3-8BF6-4471-88DC-DA1887E669A5}"/>
              </a:ext>
            </a:extLst>
          </p:cNvPr>
          <p:cNvSpPr/>
          <p:nvPr/>
        </p:nvSpPr>
        <p:spPr>
          <a:xfrm rot="19269467">
            <a:off x="2766232" y="697857"/>
            <a:ext cx="486446" cy="14325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008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DE41FB3A-FBE0-4983-9235-1FEB70A8BB56}"/>
              </a:ext>
            </a:extLst>
          </p:cNvPr>
          <p:cNvPicPr>
            <a:picLocks noChangeAspect="1"/>
          </p:cNvPicPr>
          <p:nvPr/>
        </p:nvPicPr>
        <p:blipFill>
          <a:blip r:embed="rId2"/>
          <a:stretch>
            <a:fillRect/>
          </a:stretch>
        </p:blipFill>
        <p:spPr>
          <a:xfrm>
            <a:off x="424753" y="-1"/>
            <a:ext cx="8409652" cy="4162927"/>
          </a:xfrm>
          <a:prstGeom prst="rect">
            <a:avLst/>
          </a:prstGeom>
        </p:spPr>
      </p:pic>
      <p:sp>
        <p:nvSpPr>
          <p:cNvPr id="4" name="Nuoli: Oikea 3">
            <a:extLst>
              <a:ext uri="{FF2B5EF4-FFF2-40B4-BE49-F238E27FC236}">
                <a16:creationId xmlns:a16="http://schemas.microsoft.com/office/drawing/2014/main" id="{C0998DAB-A6D6-49DC-9DF0-235E005A85AC}"/>
              </a:ext>
            </a:extLst>
          </p:cNvPr>
          <p:cNvSpPr/>
          <p:nvPr/>
        </p:nvSpPr>
        <p:spPr>
          <a:xfrm rot="1446205">
            <a:off x="1615905" y="3674762"/>
            <a:ext cx="636540" cy="1865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43DFB503-417D-4C81-885F-81F06FD08E1E}"/>
              </a:ext>
            </a:extLst>
          </p:cNvPr>
          <p:cNvSpPr txBox="1"/>
          <p:nvPr/>
        </p:nvSpPr>
        <p:spPr>
          <a:xfrm>
            <a:off x="356714" y="4485790"/>
            <a:ext cx="7839145" cy="64633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Hakemuksen etusivulla näkyy yleisohje korvauksen hakemiseen.</a:t>
            </a:r>
          </a:p>
          <a:p>
            <a:pPr marL="285750" indent="-285750">
              <a:buFont typeface="Arial" panose="020B0604020202020204" pitchFamily="34" charset="0"/>
              <a:buChar char="•"/>
            </a:pPr>
            <a:r>
              <a:rPr lang="fi-FI" dirty="0">
                <a:solidFill>
                  <a:schemeClr val="accent1">
                    <a:lumMod val="75000"/>
                  </a:schemeClr>
                </a:solidFill>
              </a:rPr>
              <a:t>Valitse ”LISÄÄ RIVI”</a:t>
            </a:r>
          </a:p>
        </p:txBody>
      </p:sp>
    </p:spTree>
    <p:extLst>
      <p:ext uri="{BB962C8B-B14F-4D97-AF65-F5344CB8AC3E}">
        <p14:creationId xmlns:p14="http://schemas.microsoft.com/office/powerpoint/2010/main" val="188884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1F6402F-5CBB-4A9A-9E10-5B944B4D44DE}"/>
              </a:ext>
            </a:extLst>
          </p:cNvPr>
          <p:cNvSpPr txBox="1"/>
          <p:nvPr/>
        </p:nvSpPr>
        <p:spPr>
          <a:xfrm>
            <a:off x="318052" y="4554331"/>
            <a:ext cx="10588487" cy="646331"/>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Valitse </a:t>
            </a:r>
            <a:r>
              <a:rPr lang="fi-FI" dirty="0" err="1">
                <a:solidFill>
                  <a:schemeClr val="accent1">
                    <a:lumMod val="75000"/>
                  </a:schemeClr>
                </a:solidFill>
              </a:rPr>
              <a:t>alasvetovalikosta</a:t>
            </a:r>
            <a:r>
              <a:rPr lang="fi-FI" dirty="0">
                <a:solidFill>
                  <a:schemeClr val="accent1">
                    <a:lumMod val="75000"/>
                  </a:schemeClr>
                </a:solidFill>
              </a:rPr>
              <a:t> korvauslaji.</a:t>
            </a:r>
          </a:p>
          <a:p>
            <a:pPr marL="285750" indent="-285750">
              <a:buFont typeface="Arial" panose="020B0604020202020204" pitchFamily="34" charset="0"/>
              <a:buChar char="•"/>
            </a:pPr>
            <a:r>
              <a:rPr lang="fi-FI" dirty="0">
                <a:solidFill>
                  <a:schemeClr val="accent1">
                    <a:lumMod val="75000"/>
                  </a:schemeClr>
                </a:solidFill>
              </a:rPr>
              <a:t>Ellet tiedä mitä korvauslajia käyttää, valitse ”Avoin korvauslaji”.</a:t>
            </a:r>
          </a:p>
        </p:txBody>
      </p:sp>
      <p:pic>
        <p:nvPicPr>
          <p:cNvPr id="6" name="Kuva 5">
            <a:extLst>
              <a:ext uri="{FF2B5EF4-FFF2-40B4-BE49-F238E27FC236}">
                <a16:creationId xmlns:a16="http://schemas.microsoft.com/office/drawing/2014/main" id="{4508699B-2A20-492D-B0FD-368924A00CB1}"/>
              </a:ext>
            </a:extLst>
          </p:cNvPr>
          <p:cNvPicPr>
            <a:picLocks noChangeAspect="1"/>
          </p:cNvPicPr>
          <p:nvPr/>
        </p:nvPicPr>
        <p:blipFill>
          <a:blip r:embed="rId2"/>
          <a:stretch>
            <a:fillRect/>
          </a:stretch>
        </p:blipFill>
        <p:spPr>
          <a:xfrm>
            <a:off x="318052" y="430912"/>
            <a:ext cx="8145670" cy="3572440"/>
          </a:xfrm>
          <a:prstGeom prst="rect">
            <a:avLst/>
          </a:prstGeom>
        </p:spPr>
      </p:pic>
    </p:spTree>
    <p:extLst>
      <p:ext uri="{BB962C8B-B14F-4D97-AF65-F5344CB8AC3E}">
        <p14:creationId xmlns:p14="http://schemas.microsoft.com/office/powerpoint/2010/main" val="392350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136D3A0-9B6B-4F3C-9B7E-89DF7B4D84B7}"/>
              </a:ext>
            </a:extLst>
          </p:cNvPr>
          <p:cNvSpPr txBox="1"/>
          <p:nvPr/>
        </p:nvSpPr>
        <p:spPr>
          <a:xfrm>
            <a:off x="207087" y="4014827"/>
            <a:ext cx="10738004" cy="2585323"/>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Esimerkiksi valittiin yksityinen hammashoito.</a:t>
            </a:r>
          </a:p>
          <a:p>
            <a:pPr marL="285750" indent="-285750">
              <a:buFont typeface="Arial" panose="020B0604020202020204" pitchFamily="34" charset="0"/>
              <a:buChar char="•"/>
            </a:pPr>
            <a:r>
              <a:rPr lang="fi-FI" dirty="0">
                <a:solidFill>
                  <a:schemeClr val="accent1">
                    <a:lumMod val="75000"/>
                  </a:schemeClr>
                </a:solidFill>
              </a:rPr>
              <a:t>Korvauslajin pakollisia (*) tietoja ovat kustannus, kelakorvauksen määrä (SVL) sekä käyntipäivä.</a:t>
            </a:r>
          </a:p>
          <a:p>
            <a:pPr marL="285750" indent="-285750">
              <a:buFont typeface="Arial" panose="020B0604020202020204" pitchFamily="34" charset="0"/>
              <a:buChar char="•"/>
            </a:pPr>
            <a:r>
              <a:rPr lang="fi-FI" dirty="0">
                <a:solidFill>
                  <a:schemeClr val="accent1">
                    <a:lumMod val="75000"/>
                  </a:schemeClr>
                </a:solidFill>
              </a:rPr>
              <a:t>Mikäli laskulla on useita käyntipäiviä, laita viimeisin päivämäärä.</a:t>
            </a:r>
          </a:p>
          <a:p>
            <a:pPr marL="285750" indent="-285750">
              <a:buFont typeface="Arial" panose="020B0604020202020204" pitchFamily="34" charset="0"/>
              <a:buChar char="•"/>
            </a:pPr>
            <a:r>
              <a:rPr lang="fi-FI" dirty="0">
                <a:solidFill>
                  <a:schemeClr val="accent1">
                    <a:lumMod val="75000"/>
                  </a:schemeClr>
                </a:solidFill>
              </a:rPr>
              <a:t>Tähän korvauslajiin pakollinen liite on kuitti tai maksettu lasku. Tällä sivulla voit laittaa yhden liitteen. Kun jatkat eteenpäin, lisätiedot sivulla voit laittaa lisää liitteitä.  Ota kuva niin että se on noin A4 lomakkeen kokoinen. Liite tulisi olla muodossa .pdf, .jpg, .</a:t>
            </a:r>
            <a:r>
              <a:rPr lang="fi-FI" dirty="0" err="1">
                <a:solidFill>
                  <a:schemeClr val="accent1">
                    <a:lumMod val="75000"/>
                  </a:schemeClr>
                </a:solidFill>
              </a:rPr>
              <a:t>tiff</a:t>
            </a:r>
            <a:r>
              <a:rPr lang="fi-FI" dirty="0">
                <a:solidFill>
                  <a:schemeClr val="accent1">
                    <a:lumMod val="75000"/>
                  </a:schemeClr>
                </a:solidFill>
              </a:rPr>
              <a:t> tai .png ja kooltaan enintään 5 megatavua.</a:t>
            </a:r>
          </a:p>
          <a:p>
            <a:pPr marL="285750" indent="-285750">
              <a:buFont typeface="Arial" panose="020B0604020202020204" pitchFamily="34" charset="0"/>
              <a:buChar char="•"/>
            </a:pPr>
            <a:r>
              <a:rPr lang="fi-FI" dirty="0">
                <a:solidFill>
                  <a:schemeClr val="accent1">
                    <a:lumMod val="75000"/>
                  </a:schemeClr>
                </a:solidFill>
              </a:rPr>
              <a:t>Sivun oikeassa reunassa on tietoa korvauksista ja korvauksen edellytyksistä.</a:t>
            </a:r>
          </a:p>
          <a:p>
            <a:pPr marL="285750" indent="-285750">
              <a:buFont typeface="Arial" panose="020B0604020202020204" pitchFamily="34" charset="0"/>
              <a:buChar char="•"/>
            </a:pPr>
            <a:r>
              <a:rPr lang="fi-FI" dirty="0">
                <a:solidFill>
                  <a:schemeClr val="accent1">
                    <a:lumMod val="75000"/>
                  </a:schemeClr>
                </a:solidFill>
              </a:rPr>
              <a:t>Kun olet vienyt hakemukselle kaikki tarvittavat tiedot, tallenna painike muuttuu siniseksi ja voit jatkaa painikkeesta eteenpäin.</a:t>
            </a:r>
          </a:p>
        </p:txBody>
      </p:sp>
      <p:pic>
        <p:nvPicPr>
          <p:cNvPr id="6" name="Kuva 5">
            <a:extLst>
              <a:ext uri="{FF2B5EF4-FFF2-40B4-BE49-F238E27FC236}">
                <a16:creationId xmlns:a16="http://schemas.microsoft.com/office/drawing/2014/main" id="{A0FF20BC-9D0F-4032-BE31-5A94D3EEC5BE}"/>
              </a:ext>
            </a:extLst>
          </p:cNvPr>
          <p:cNvPicPr>
            <a:picLocks noChangeAspect="1"/>
          </p:cNvPicPr>
          <p:nvPr/>
        </p:nvPicPr>
        <p:blipFill>
          <a:blip r:embed="rId2"/>
          <a:stretch>
            <a:fillRect/>
          </a:stretch>
        </p:blipFill>
        <p:spPr>
          <a:xfrm>
            <a:off x="438279" y="257850"/>
            <a:ext cx="7955270" cy="3698103"/>
          </a:xfrm>
          <a:prstGeom prst="rect">
            <a:avLst/>
          </a:prstGeom>
        </p:spPr>
      </p:pic>
    </p:spTree>
    <p:extLst>
      <p:ext uri="{BB962C8B-B14F-4D97-AF65-F5344CB8AC3E}">
        <p14:creationId xmlns:p14="http://schemas.microsoft.com/office/powerpoint/2010/main" val="306646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26FD811-445B-42AC-B3F8-9EF5952C6BE3}"/>
              </a:ext>
            </a:extLst>
          </p:cNvPr>
          <p:cNvSpPr txBox="1"/>
          <p:nvPr/>
        </p:nvSpPr>
        <p:spPr>
          <a:xfrm>
            <a:off x="521803" y="4507861"/>
            <a:ext cx="7864207" cy="1200329"/>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Tallentamasi rivi tulee näkyviin.</a:t>
            </a:r>
          </a:p>
          <a:p>
            <a:pPr marL="285750" indent="-285750">
              <a:buFont typeface="Arial" panose="020B0604020202020204" pitchFamily="34" charset="0"/>
              <a:buChar char="•"/>
            </a:pPr>
            <a:r>
              <a:rPr lang="fi-FI" dirty="0">
                <a:solidFill>
                  <a:schemeClr val="accent1">
                    <a:lumMod val="75000"/>
                  </a:schemeClr>
                </a:solidFill>
              </a:rPr>
              <a:t>Mikäli haet lisää korvauksia, paina ”LISÄÄ RIVI”.</a:t>
            </a:r>
          </a:p>
          <a:p>
            <a:pPr marL="285750" indent="-285750">
              <a:buFont typeface="Arial" panose="020B0604020202020204" pitchFamily="34" charset="0"/>
              <a:buChar char="•"/>
            </a:pPr>
            <a:r>
              <a:rPr lang="fi-FI" dirty="0">
                <a:solidFill>
                  <a:schemeClr val="accent1">
                    <a:lumMod val="75000"/>
                  </a:schemeClr>
                </a:solidFill>
              </a:rPr>
              <a:t>Klikkaamalla hakemusriviä pääset poistamaan tai muokkaamaan tapahtumaa.</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p:txBody>
      </p:sp>
      <p:pic>
        <p:nvPicPr>
          <p:cNvPr id="10" name="Kuva 9">
            <a:extLst>
              <a:ext uri="{FF2B5EF4-FFF2-40B4-BE49-F238E27FC236}">
                <a16:creationId xmlns:a16="http://schemas.microsoft.com/office/drawing/2014/main" id="{D5DE92FE-E706-4FE1-9882-AB6C0C85ADDE}"/>
              </a:ext>
            </a:extLst>
          </p:cNvPr>
          <p:cNvPicPr>
            <a:picLocks noChangeAspect="1"/>
          </p:cNvPicPr>
          <p:nvPr/>
        </p:nvPicPr>
        <p:blipFill>
          <a:blip r:embed="rId2"/>
          <a:stretch>
            <a:fillRect/>
          </a:stretch>
        </p:blipFill>
        <p:spPr>
          <a:xfrm>
            <a:off x="212034" y="416075"/>
            <a:ext cx="7739270" cy="3884274"/>
          </a:xfrm>
          <a:prstGeom prst="rect">
            <a:avLst/>
          </a:prstGeom>
        </p:spPr>
      </p:pic>
    </p:spTree>
    <p:extLst>
      <p:ext uri="{BB962C8B-B14F-4D97-AF65-F5344CB8AC3E}">
        <p14:creationId xmlns:p14="http://schemas.microsoft.com/office/powerpoint/2010/main" val="83711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08B23C68-357E-491F-9235-D6A1C556676C}"/>
              </a:ext>
            </a:extLst>
          </p:cNvPr>
          <p:cNvSpPr txBox="1"/>
          <p:nvPr/>
        </p:nvSpPr>
        <p:spPr>
          <a:xfrm>
            <a:off x="359742" y="4438829"/>
            <a:ext cx="9746784" cy="1477328"/>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Seuraavaksi annetaan pankkitilitieto.</a:t>
            </a:r>
          </a:p>
          <a:p>
            <a:pPr marL="285750" indent="-285750">
              <a:buFont typeface="Arial" panose="020B0604020202020204" pitchFamily="34" charset="0"/>
              <a:buChar char="•"/>
            </a:pPr>
            <a:r>
              <a:rPr lang="fi-FI" dirty="0">
                <a:solidFill>
                  <a:schemeClr val="accent1">
                    <a:lumMod val="75000"/>
                  </a:schemeClr>
                </a:solidFill>
              </a:rPr>
              <a:t>Mikäli jäsenrekisteriin on tallennettu tilinumero aiempien hakemusten perusteella, ohjelma ehdottaa tilinumeroa.</a:t>
            </a:r>
          </a:p>
          <a:p>
            <a:pPr marL="285750" indent="-285750">
              <a:buFont typeface="Arial" panose="020B0604020202020204" pitchFamily="34" charset="0"/>
              <a:buChar char="•"/>
            </a:pPr>
            <a:r>
              <a:rPr lang="fi-FI" dirty="0">
                <a:solidFill>
                  <a:schemeClr val="accent1">
                    <a:lumMod val="75000"/>
                  </a:schemeClr>
                </a:solidFill>
              </a:rPr>
              <a:t>Voit syöttää halutessasi hakemukselle toisen tilinumeron.</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p:txBody>
      </p:sp>
      <p:pic>
        <p:nvPicPr>
          <p:cNvPr id="7" name="Kuva 6">
            <a:extLst>
              <a:ext uri="{FF2B5EF4-FFF2-40B4-BE49-F238E27FC236}">
                <a16:creationId xmlns:a16="http://schemas.microsoft.com/office/drawing/2014/main" id="{AAECCD7A-9BB9-4AC6-BAAD-F59E66817E37}"/>
              </a:ext>
            </a:extLst>
          </p:cNvPr>
          <p:cNvPicPr>
            <a:picLocks noChangeAspect="1"/>
          </p:cNvPicPr>
          <p:nvPr/>
        </p:nvPicPr>
        <p:blipFill>
          <a:blip r:embed="rId2"/>
          <a:stretch>
            <a:fillRect/>
          </a:stretch>
        </p:blipFill>
        <p:spPr>
          <a:xfrm>
            <a:off x="450935" y="327329"/>
            <a:ext cx="8001748" cy="3967945"/>
          </a:xfrm>
          <a:prstGeom prst="rect">
            <a:avLst/>
          </a:prstGeom>
        </p:spPr>
      </p:pic>
      <p:sp>
        <p:nvSpPr>
          <p:cNvPr id="8" name="Suorakulmio 7">
            <a:extLst>
              <a:ext uri="{FF2B5EF4-FFF2-40B4-BE49-F238E27FC236}">
                <a16:creationId xmlns:a16="http://schemas.microsoft.com/office/drawing/2014/main" id="{36D3C41B-2BB6-49A5-BF1B-0A57DF023177}"/>
              </a:ext>
            </a:extLst>
          </p:cNvPr>
          <p:cNvSpPr/>
          <p:nvPr/>
        </p:nvSpPr>
        <p:spPr>
          <a:xfrm>
            <a:off x="934744" y="1122773"/>
            <a:ext cx="609600" cy="97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5989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6B87CFF-6B95-4AC0-B574-56F6B02B1E38}"/>
              </a:ext>
            </a:extLst>
          </p:cNvPr>
          <p:cNvPicPr>
            <a:picLocks noChangeAspect="1"/>
          </p:cNvPicPr>
          <p:nvPr/>
        </p:nvPicPr>
        <p:blipFill>
          <a:blip r:embed="rId2"/>
          <a:stretch>
            <a:fillRect/>
          </a:stretch>
        </p:blipFill>
        <p:spPr>
          <a:xfrm>
            <a:off x="338366" y="236529"/>
            <a:ext cx="7165009" cy="3549720"/>
          </a:xfrm>
          <a:prstGeom prst="rect">
            <a:avLst/>
          </a:prstGeom>
        </p:spPr>
      </p:pic>
      <p:sp>
        <p:nvSpPr>
          <p:cNvPr id="4" name="Tekstiruutu 3">
            <a:extLst>
              <a:ext uri="{FF2B5EF4-FFF2-40B4-BE49-F238E27FC236}">
                <a16:creationId xmlns:a16="http://schemas.microsoft.com/office/drawing/2014/main" id="{5FF3AA76-FD94-4317-827B-0FCDFDFA4C1B}"/>
              </a:ext>
            </a:extLst>
          </p:cNvPr>
          <p:cNvSpPr txBox="1"/>
          <p:nvPr/>
        </p:nvSpPr>
        <p:spPr>
          <a:xfrm>
            <a:off x="529652" y="4395828"/>
            <a:ext cx="8283480" cy="1754326"/>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accent1">
                    <a:lumMod val="75000"/>
                  </a:schemeClr>
                </a:solidFill>
              </a:rPr>
              <a:t>Voit antaa hakemukselle nimen. </a:t>
            </a:r>
          </a:p>
          <a:p>
            <a:pPr marL="285750" indent="-285750">
              <a:buFont typeface="Arial" panose="020B0604020202020204" pitchFamily="34" charset="0"/>
              <a:buChar char="•"/>
            </a:pPr>
            <a:r>
              <a:rPr lang="fi-FI" dirty="0">
                <a:solidFill>
                  <a:schemeClr val="accent1">
                    <a:lumMod val="75000"/>
                  </a:schemeClr>
                </a:solidFill>
              </a:rPr>
              <a:t>Nimi tulee näkyviin etusivun ”KORVAUKSET” luetteloon, nimeämällä hakemuksen voit helpottaa käsittelyn seurantaa.</a:t>
            </a:r>
          </a:p>
          <a:p>
            <a:pPr marL="285750" indent="-285750">
              <a:buFont typeface="Arial" panose="020B0604020202020204" pitchFamily="34" charset="0"/>
              <a:buChar char="•"/>
            </a:pPr>
            <a:r>
              <a:rPr lang="fi-FI" dirty="0">
                <a:solidFill>
                  <a:schemeClr val="accent1">
                    <a:lumMod val="75000"/>
                  </a:schemeClr>
                </a:solidFill>
              </a:rPr>
              <a:t>Tällä sivulla voi lisätä myös haluamiasi muita liitteitä valitsemalla ”VALITSE LIITE”</a:t>
            </a:r>
          </a:p>
          <a:p>
            <a:pPr marL="285750" indent="-285750">
              <a:buFont typeface="Arial" panose="020B0604020202020204" pitchFamily="34" charset="0"/>
              <a:buChar char="•"/>
            </a:pPr>
            <a:r>
              <a:rPr lang="fi-FI" dirty="0">
                <a:solidFill>
                  <a:schemeClr val="accent1">
                    <a:lumMod val="75000"/>
                  </a:schemeClr>
                </a:solidFill>
              </a:rPr>
              <a:t>Pääset eteenpäin painamalla ”SEURAAVA”.</a:t>
            </a:r>
          </a:p>
          <a:p>
            <a:pPr marL="285750" indent="-285750">
              <a:buFont typeface="Arial" panose="020B0604020202020204" pitchFamily="34" charset="0"/>
              <a:buChar char="•"/>
            </a:pPr>
            <a:endParaRPr lang="fi-FI" dirty="0">
              <a:solidFill>
                <a:schemeClr val="accent1">
                  <a:lumMod val="75000"/>
                </a:schemeClr>
              </a:solidFill>
            </a:endParaRPr>
          </a:p>
        </p:txBody>
      </p:sp>
    </p:spTree>
    <p:extLst>
      <p:ext uri="{BB962C8B-B14F-4D97-AF65-F5344CB8AC3E}">
        <p14:creationId xmlns:p14="http://schemas.microsoft.com/office/powerpoint/2010/main" val="169510123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622</Words>
  <Application>Microsoft Office PowerPoint</Application>
  <PresentationFormat>Laajakuva</PresentationFormat>
  <Paragraphs>52</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LT Trim</vt:lpstr>
      <vt:lpstr>Arial</vt:lpstr>
      <vt:lpstr>Calibri</vt:lpstr>
      <vt:lpstr>Calibri Light</vt:lpstr>
      <vt:lpstr>Wingdings</vt:lpstr>
      <vt:lpstr>Office-teema</vt:lpstr>
      <vt:lpstr>IRIS-OHJEET </vt:lpstr>
      <vt:lpstr>ALOITUS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IRIS-OHJEET</dc:title>
  <dc:creator>Anttila Leena</dc:creator>
  <cp:lastModifiedBy>Grönlund Josefiina EXT</cp:lastModifiedBy>
  <cp:revision>26</cp:revision>
  <dcterms:created xsi:type="dcterms:W3CDTF">2022-11-03T08:04:46Z</dcterms:created>
  <dcterms:modified xsi:type="dcterms:W3CDTF">2026-01-16T07:18:10Z</dcterms:modified>
</cp:coreProperties>
</file>